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1" r:id="rId4"/>
    <p:sldId id="276" r:id="rId5"/>
    <p:sldId id="275" r:id="rId6"/>
    <p:sldId id="277" r:id="rId7"/>
    <p:sldId id="278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4B24-F729-4F60-87CF-EB0595B54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601AA-9829-457C-A25C-D087022F6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2EDC6-52F8-498C-9C41-CD207C25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DEA5-7612-4387-BB02-382BACFA0EF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E199F-10FD-4BD5-867A-67198A3B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6EB48-834B-482C-B10D-384777BA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2DAD-68EA-4BD7-B526-3E665DAA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9434-E3E8-4914-BF55-78BF9DF4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5CC2C-690A-45F4-B11C-47929B0BB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82140-FD71-4F79-B293-BB2CF14E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DEA5-7612-4387-BB02-382BACFA0EF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5048A-DDD5-4759-8F03-91371B1A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F858E-BB7F-4B1A-81CC-6FEDE961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2DAD-68EA-4BD7-B526-3E665DAA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C7730-3586-47B3-9590-872AE29FC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84725-2F3D-47F1-97C6-58DE362B7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28607-4053-4A8C-B8FF-750EA881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DEA5-7612-4387-BB02-382BACFA0EF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C98EB-AA12-47F4-B09A-5FC406C4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650D8-5D83-4D4A-8F9C-A24BD845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2DAD-68EA-4BD7-B526-3E665DAA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4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49547-5B66-4B02-945F-E4EACD7B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DACF8-7099-405C-BD62-08286679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1C23-285D-4895-82E8-B06D847B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DEA5-7612-4387-BB02-382BACFA0EF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4E738-7788-4D5E-B715-99693D2C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A1C03-3271-4CFE-96D3-D0B5B7DF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2DAD-68EA-4BD7-B526-3E665DAA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A5E4F-BC8B-45C6-8C8A-2EDC6D99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CC7F8-E3CD-449E-9E12-54DD97CE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869AF-5E9C-4A9F-BCE7-33151194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DEA5-7612-4387-BB02-382BACFA0EF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CB413-B50B-4602-8FC8-424F1D8C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220A-C9EF-4F99-A724-584CB49F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2DAD-68EA-4BD7-B526-3E665DAA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22BE-6383-4841-BE31-E04B13A2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48A45-9429-459A-8D33-5391EBC58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34D1A-1C17-4718-8D58-65BA5E57A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D251-F4AA-4EDF-839D-FA1E86AB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DEA5-7612-4387-BB02-382BACFA0EF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3B0B4-1466-4297-9B90-E581C8F4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34596-EAE9-4289-BD20-BF37BC5D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2DAD-68EA-4BD7-B526-3E665DAA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C7AD-37EB-4B9A-BA30-6BF7920A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4B568-F467-4C4F-A207-9D462A6AF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1B785-17A5-4E65-B1D1-92772545E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0F2F3-5A0C-4CC0-9C4A-5BCD22876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383CE-2D7E-4E3F-A8FD-CF82A30FF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7E127-C09C-4160-A499-675527C9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DEA5-7612-4387-BB02-382BACFA0EF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6CAA5-4F85-479A-BE9D-E035740D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F5A55-07C5-4762-9936-A2C62FB2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2DAD-68EA-4BD7-B526-3E665DAA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5C84-3007-4C01-BC8C-04B0F47E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8D8CB-2E45-404E-88B4-D44D1812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DEA5-7612-4387-BB02-382BACFA0EF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538FE-DE8E-4724-A103-DF2E4E80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F8FF-C5DA-444F-8CE6-63FC6E20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2DAD-68EA-4BD7-B526-3E665DAA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4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8EF14-E917-4205-97BD-16E89E18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DEA5-7612-4387-BB02-382BACFA0EF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13142-1C3E-4CCA-B2FA-751CCA0B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55560-D20F-4E2B-B3BC-AA537B3C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2DAD-68EA-4BD7-B526-3E665DAA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4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FCB5-DF7B-43B6-A29C-70104200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6799-D18A-468E-852C-F4D13BF18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C0289-7B85-496E-9F32-9B367BDD0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66CC4-041E-4E63-A10E-F3BFEA96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DEA5-7612-4387-BB02-382BACFA0EF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E4ACE-B438-478E-A82C-950C720C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A43C1-D4CE-4EAB-A459-819DBE27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2DAD-68EA-4BD7-B526-3E665DAA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0638-7A68-48C8-A1CF-26EDDF52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9A814-0B88-441D-B72E-6523FD124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17743-92A5-477E-88E8-162D6C684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A3837-FF33-4C8A-9338-1CB8C8C8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DEA5-7612-4387-BB02-382BACFA0EF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680BD-EE37-4961-8461-9D36A05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23503-7B32-49B8-94FB-391A5A1C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2DAD-68EA-4BD7-B526-3E665DAA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6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1BD4A-FAF3-422F-A021-B53C329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D598D-2EE9-410A-8AE3-6776878D6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99850-9DD3-4DC7-AA2F-976E24F22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7DEA5-7612-4387-BB02-382BACFA0EFB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D7A3F-8C29-42F7-8A1F-1480B2A81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7C782-606A-4D6B-BF85-FA415DDBC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52DAD-68EA-4BD7-B526-3E665DAAC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A79E15-11F0-40A1-911F-F002AC36B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78026"/>
            <a:ext cx="8915400" cy="399414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n-US" b="1" spc="600" dirty="0">
                <a:solidFill>
                  <a:schemeClr val="accent4">
                    <a:lumMod val="75000"/>
                  </a:schemeClr>
                </a:solidFill>
                <a:latin typeface="Bahnschrift SemiLight" panose="020B0502040204020203" pitchFamily="34" charset="0"/>
              </a:rPr>
              <a:t>College Admissions Coaching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6123B-6EB5-499D-A17D-5CB4976B6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7275"/>
            <a:ext cx="8915400" cy="920750"/>
          </a:xfr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latin typeface="Bahnschrift SemiLight" panose="020B0502040204020203" pitchFamily="34" charset="0"/>
              </a:rPr>
              <a:t>The Admissions Pro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DFA28F-B3E3-4669-9B8A-192698F7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28600"/>
            <a:ext cx="3048000" cy="309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E4F639-FC24-48A7-AED1-9E9D14D91993}"/>
              </a:ext>
            </a:extLst>
          </p:cNvPr>
          <p:cNvSpPr txBox="1"/>
          <p:nvPr/>
        </p:nvSpPr>
        <p:spPr>
          <a:xfrm>
            <a:off x="0" y="3552434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ahnschrift SemiLight" panose="020B0502040204020203" pitchFamily="34" charset="0"/>
              </a:rPr>
              <a:t>Kevin C. Jenkins</a:t>
            </a:r>
          </a:p>
          <a:p>
            <a:pPr algn="ctr"/>
            <a:r>
              <a:rPr lang="en-US" sz="4400" b="1" dirty="0">
                <a:latin typeface="Bahnschrift SemiLight" panose="020B0502040204020203" pitchFamily="34" charset="0"/>
              </a:rPr>
              <a:t>College Admissions Coach</a:t>
            </a:r>
          </a:p>
        </p:txBody>
      </p:sp>
    </p:spTree>
    <p:extLst>
      <p:ext uri="{BB962C8B-B14F-4D97-AF65-F5344CB8AC3E}">
        <p14:creationId xmlns:p14="http://schemas.microsoft.com/office/powerpoint/2010/main" val="397075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2507F9-D23D-4776-B730-6DFE80D1C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0232" y="354321"/>
            <a:ext cx="3826086" cy="31174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50AF30-2398-4CB5-B693-FB5D605E4E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29" y="5539989"/>
            <a:ext cx="1297577" cy="13180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EA479C-7578-497E-A99A-2E1020B1C34F}"/>
              </a:ext>
            </a:extLst>
          </p:cNvPr>
          <p:cNvSpPr txBox="1">
            <a:spLocks/>
          </p:cNvSpPr>
          <p:nvPr/>
        </p:nvSpPr>
        <p:spPr>
          <a:xfrm>
            <a:off x="-1" y="791268"/>
            <a:ext cx="8983361" cy="71056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ahnschrift SemiLight" panose="020B0502040204020203" pitchFamily="34" charset="0"/>
              </a:rPr>
              <a:t>Financial Aid Overview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AAA9D69-BCEC-4B7F-96F2-899BC336A422}"/>
              </a:ext>
            </a:extLst>
          </p:cNvPr>
          <p:cNvSpPr txBox="1">
            <a:spLocks/>
          </p:cNvSpPr>
          <p:nvPr/>
        </p:nvSpPr>
        <p:spPr>
          <a:xfrm>
            <a:off x="0" y="1501834"/>
            <a:ext cx="6775269" cy="27432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u="sng" spc="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9E14F-5568-4B9C-9367-C754E5190A9F}"/>
              </a:ext>
            </a:extLst>
          </p:cNvPr>
          <p:cNvSpPr txBox="1"/>
          <p:nvPr/>
        </p:nvSpPr>
        <p:spPr>
          <a:xfrm>
            <a:off x="0" y="2068573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Federal Government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Grants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Loans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Federal Work Study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State Government </a:t>
            </a:r>
            <a:r>
              <a:rPr lang="en-US" sz="1600" i="1" dirty="0">
                <a:latin typeface="Bahnschrift SemiLight" panose="020B0502040204020203" pitchFamily="34" charset="0"/>
              </a:rPr>
              <a:t>(if attending a school in Virginia)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C514D-BEA4-40A3-8891-F74C66FA2325}"/>
              </a:ext>
            </a:extLst>
          </p:cNvPr>
          <p:cNvSpPr txBox="1"/>
          <p:nvPr/>
        </p:nvSpPr>
        <p:spPr>
          <a:xfrm>
            <a:off x="0" y="3515123"/>
            <a:ext cx="46067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Institution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Merit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Light" panose="020B0502040204020203" pitchFamily="34" charset="0"/>
              </a:rPr>
              <a:t>Academic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Light" panose="020B0502040204020203" pitchFamily="34" charset="0"/>
              </a:rPr>
              <a:t>Athletic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Light" panose="020B0502040204020203" pitchFamily="34" charset="0"/>
              </a:rPr>
              <a:t>Artistic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Need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Light" panose="020B0502040204020203" pitchFamily="34" charset="0"/>
              </a:rPr>
              <a:t>CSS Financial Aid Profile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8A666-BC4E-4844-A317-BE11699C4DAA}"/>
              </a:ext>
            </a:extLst>
          </p:cNvPr>
          <p:cNvSpPr txBox="1"/>
          <p:nvPr/>
        </p:nvSpPr>
        <p:spPr>
          <a:xfrm>
            <a:off x="0" y="5392560"/>
            <a:ext cx="47572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Private Scholarships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Businesses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Civic organizations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Foundations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Private individuals</a:t>
            </a:r>
          </a:p>
        </p:txBody>
      </p:sp>
    </p:spTree>
    <p:extLst>
      <p:ext uri="{BB962C8B-B14F-4D97-AF65-F5344CB8AC3E}">
        <p14:creationId xmlns:p14="http://schemas.microsoft.com/office/powerpoint/2010/main" val="41036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0AF30-2398-4CB5-B693-FB5D605E4E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29" y="5539989"/>
            <a:ext cx="1297577" cy="13180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EA479C-7578-497E-A99A-2E1020B1C34F}"/>
              </a:ext>
            </a:extLst>
          </p:cNvPr>
          <p:cNvSpPr txBox="1">
            <a:spLocks/>
          </p:cNvSpPr>
          <p:nvPr/>
        </p:nvSpPr>
        <p:spPr>
          <a:xfrm>
            <a:off x="-1" y="791268"/>
            <a:ext cx="8983361" cy="71056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ahnschrift SemiLight" panose="020B0502040204020203" pitchFamily="34" charset="0"/>
              </a:rPr>
              <a:t>Cost of Attendance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AAA9D69-BCEC-4B7F-96F2-899BC336A422}"/>
              </a:ext>
            </a:extLst>
          </p:cNvPr>
          <p:cNvSpPr txBox="1">
            <a:spLocks/>
          </p:cNvSpPr>
          <p:nvPr/>
        </p:nvSpPr>
        <p:spPr>
          <a:xfrm>
            <a:off x="0" y="1501834"/>
            <a:ext cx="6775269" cy="27432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u="sng" spc="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9E14F-5568-4B9C-9367-C754E5190A9F}"/>
              </a:ext>
            </a:extLst>
          </p:cNvPr>
          <p:cNvSpPr txBox="1"/>
          <p:nvPr/>
        </p:nvSpPr>
        <p:spPr>
          <a:xfrm>
            <a:off x="0" y="2068573"/>
            <a:ext cx="5532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Direct Costs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Tuition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Fees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Room &amp; board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59DCD-EB73-4200-8B1E-F5567B9D74D6}"/>
              </a:ext>
            </a:extLst>
          </p:cNvPr>
          <p:cNvSpPr txBox="1"/>
          <p:nvPr/>
        </p:nvSpPr>
        <p:spPr>
          <a:xfrm>
            <a:off x="0" y="4284565"/>
            <a:ext cx="5532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Net Price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COA – Gift aid = Net Price</a:t>
            </a:r>
            <a:endParaRPr lang="en-US" dirty="0">
              <a:latin typeface="Bahnschrift Semi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7113A-049F-4304-A232-3852522C7E09}"/>
              </a:ext>
            </a:extLst>
          </p:cNvPr>
          <p:cNvSpPr txBox="1"/>
          <p:nvPr/>
        </p:nvSpPr>
        <p:spPr>
          <a:xfrm>
            <a:off x="0" y="3176569"/>
            <a:ext cx="5532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Indirect Costs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Books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Travel expenses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Other items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2CD69-0D67-463F-AB4F-E6B6C341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50" y="2396634"/>
            <a:ext cx="5058699" cy="3375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844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0AF30-2398-4CB5-B693-FB5D605E4E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29" y="5539989"/>
            <a:ext cx="1297577" cy="13180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EA479C-7578-497E-A99A-2E1020B1C34F}"/>
              </a:ext>
            </a:extLst>
          </p:cNvPr>
          <p:cNvSpPr txBox="1">
            <a:spLocks/>
          </p:cNvSpPr>
          <p:nvPr/>
        </p:nvSpPr>
        <p:spPr>
          <a:xfrm>
            <a:off x="-1" y="791268"/>
            <a:ext cx="8983361" cy="71056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Federal Student Aid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AAA9D69-BCEC-4B7F-96F2-899BC336A422}"/>
              </a:ext>
            </a:extLst>
          </p:cNvPr>
          <p:cNvSpPr txBox="1">
            <a:spLocks/>
          </p:cNvSpPr>
          <p:nvPr/>
        </p:nvSpPr>
        <p:spPr>
          <a:xfrm>
            <a:off x="0" y="1501834"/>
            <a:ext cx="6775269" cy="27432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u="sng" spc="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9E14F-5568-4B9C-9367-C754E5190A9F}"/>
              </a:ext>
            </a:extLst>
          </p:cNvPr>
          <p:cNvSpPr txBox="1"/>
          <p:nvPr/>
        </p:nvSpPr>
        <p:spPr>
          <a:xfrm>
            <a:off x="0" y="2068573"/>
            <a:ext cx="828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FAFSA </a:t>
            </a:r>
            <a:r>
              <a:rPr lang="en-US" sz="1600" i="1" dirty="0">
                <a:latin typeface="Bahnschrift SemiLight" panose="020B0502040204020203" pitchFamily="34" charset="0"/>
              </a:rPr>
              <a:t>(Free Application for Federal Student Aid)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>
                <a:latin typeface="Bahnschrift SemiLight" panose="020B0502040204020203" pitchFamily="34" charset="0"/>
              </a:rPr>
              <a:t>Fafsa.ed.gov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Opens October 1</a:t>
            </a:r>
            <a:r>
              <a:rPr lang="en-US" sz="1600" baseline="30000" dirty="0">
                <a:latin typeface="Bahnschrift SemiLight" panose="020B0502040204020203" pitchFamily="34" charset="0"/>
              </a:rPr>
              <a:t>st</a:t>
            </a:r>
            <a:r>
              <a:rPr lang="en-US" sz="1600" dirty="0">
                <a:latin typeface="Bahnschrift SemiLight" panose="020B0502040204020203" pitchFamily="34" charset="0"/>
              </a:rPr>
              <a:t> of senior year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Should be completed every year of college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C215C-B93D-444E-91F7-AD5B4A80ADC5}"/>
              </a:ext>
            </a:extLst>
          </p:cNvPr>
          <p:cNvSpPr txBox="1"/>
          <p:nvPr/>
        </p:nvSpPr>
        <p:spPr>
          <a:xfrm>
            <a:off x="0" y="3299679"/>
            <a:ext cx="8107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FSAID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i="1" dirty="0">
                <a:latin typeface="Bahnschrift SemiLight" panose="020B0502040204020203" pitchFamily="34" charset="0"/>
              </a:rPr>
              <a:t>Fsaid.ed.gov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Replaces four-digit PIN as electronic signature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Both student and parent are required to have FSAID </a:t>
            </a:r>
            <a:r>
              <a:rPr lang="en-US" sz="1600" i="1" dirty="0">
                <a:latin typeface="Bahnschrift SemiLight" panose="020B0502040204020203" pitchFamily="34" charset="0"/>
              </a:rPr>
              <a:t>(username &amp; password</a:t>
            </a:r>
            <a:r>
              <a:rPr lang="en-US" i="1" dirty="0">
                <a:latin typeface="Bahnschrift SemiLight" panose="020B0502040204020203" pitchFamily="34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D7A00C-3513-4AFE-94E9-F28E67E53E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360" y="869491"/>
            <a:ext cx="3208640" cy="39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0AF30-2398-4CB5-B693-FB5D605E4E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29" y="5539989"/>
            <a:ext cx="1297577" cy="13180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EA479C-7578-497E-A99A-2E1020B1C34F}"/>
              </a:ext>
            </a:extLst>
          </p:cNvPr>
          <p:cNvSpPr txBox="1">
            <a:spLocks/>
          </p:cNvSpPr>
          <p:nvPr/>
        </p:nvSpPr>
        <p:spPr>
          <a:xfrm>
            <a:off x="-1" y="791268"/>
            <a:ext cx="8983361" cy="71056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Bahnschrift SemiLight" panose="020B0502040204020203" pitchFamily="34" charset="0"/>
              </a:rPr>
              <a:t>Free Application For Federal Student Aid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AAA9D69-BCEC-4B7F-96F2-899BC336A422}"/>
              </a:ext>
            </a:extLst>
          </p:cNvPr>
          <p:cNvSpPr txBox="1">
            <a:spLocks/>
          </p:cNvSpPr>
          <p:nvPr/>
        </p:nvSpPr>
        <p:spPr>
          <a:xfrm>
            <a:off x="0" y="1501834"/>
            <a:ext cx="6775269" cy="27432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u="sng" spc="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14B88-84F0-4B9E-AEF4-DECF14B9916F}"/>
              </a:ext>
            </a:extLst>
          </p:cNvPr>
          <p:cNvSpPr txBox="1"/>
          <p:nvPr/>
        </p:nvSpPr>
        <p:spPr>
          <a:xfrm>
            <a:off x="0" y="1792842"/>
            <a:ext cx="8983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FAFSA Sections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Student Demographics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Selective service registration </a:t>
            </a:r>
            <a:r>
              <a:rPr lang="en-US" sz="1600" i="1" dirty="0">
                <a:latin typeface="Bahnschrift SemiLight" panose="020B0502040204020203" pitchFamily="34" charset="0"/>
              </a:rPr>
              <a:t>(males)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Federal Work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66FFD-884C-456B-98CB-5007A62DFF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22" y="1770139"/>
            <a:ext cx="4715190" cy="3232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ECEEA8-5372-4E89-9F19-C02CAEBB4B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1"/>
          <a:stretch/>
        </p:blipFill>
        <p:spPr>
          <a:xfrm>
            <a:off x="7788627" y="1941532"/>
            <a:ext cx="3374673" cy="2129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1CB49-3DEE-4ADF-98C8-432D950CB970}"/>
              </a:ext>
            </a:extLst>
          </p:cNvPr>
          <p:cNvSpPr txBox="1"/>
          <p:nvPr/>
        </p:nvSpPr>
        <p:spPr>
          <a:xfrm>
            <a:off x="-5" y="2900838"/>
            <a:ext cx="898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Dependency Status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Independent if answering </a:t>
            </a:r>
            <a:r>
              <a:rPr lang="en-US" sz="1600" i="1" dirty="0">
                <a:latin typeface="Bahnschrift SemiLight" panose="020B0502040204020203" pitchFamily="34" charset="0"/>
              </a:rPr>
              <a:t>“yes” </a:t>
            </a:r>
            <a:r>
              <a:rPr lang="en-US" sz="1600" dirty="0">
                <a:latin typeface="Bahnschrift SemiLight" panose="020B0502040204020203" pitchFamily="34" charset="0"/>
              </a:rPr>
              <a:t>to any question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68E62-5328-42F6-A1E3-6B93930D3F1A}"/>
              </a:ext>
            </a:extLst>
          </p:cNvPr>
          <p:cNvSpPr txBox="1"/>
          <p:nvPr/>
        </p:nvSpPr>
        <p:spPr>
          <a:xfrm>
            <a:off x="-6" y="3485613"/>
            <a:ext cx="898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School Selection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Add up to ten schools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9AF36-1995-4690-8B48-E8B9C168BA83}"/>
              </a:ext>
            </a:extLst>
          </p:cNvPr>
          <p:cNvSpPr txBox="1"/>
          <p:nvPr/>
        </p:nvSpPr>
        <p:spPr>
          <a:xfrm>
            <a:off x="0" y="4076604"/>
            <a:ext cx="8983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Parent Demographics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1DC58E-9FF1-4042-9F25-4EA53DFF6F1B}"/>
              </a:ext>
            </a:extLst>
          </p:cNvPr>
          <p:cNvSpPr txBox="1"/>
          <p:nvPr/>
        </p:nvSpPr>
        <p:spPr>
          <a:xfrm>
            <a:off x="0" y="4415158"/>
            <a:ext cx="89833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Financial Information </a:t>
            </a:r>
            <a:r>
              <a:rPr lang="en-US" sz="1600" i="1" dirty="0">
                <a:latin typeface="Bahnschrift SemiLight" panose="020B0502040204020203" pitchFamily="34" charset="0"/>
              </a:rPr>
              <a:t>(Student &amp; Parent)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“Prior, prior” taxes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IRS data retrieval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529 plans are reported as parent assets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Retirement plans are not reported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8A9F6-9653-4837-BC34-32F239253BAB}"/>
              </a:ext>
            </a:extLst>
          </p:cNvPr>
          <p:cNvSpPr txBox="1"/>
          <p:nvPr/>
        </p:nvSpPr>
        <p:spPr>
          <a:xfrm>
            <a:off x="0" y="5769375"/>
            <a:ext cx="8983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Sign &amp; Submit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C92E7C-7253-498F-99CF-6A09A03DDB79}"/>
              </a:ext>
            </a:extLst>
          </p:cNvPr>
          <p:cNvSpPr txBox="1"/>
          <p:nvPr/>
        </p:nvSpPr>
        <p:spPr>
          <a:xfrm>
            <a:off x="-7" y="6107929"/>
            <a:ext cx="898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Confirmation page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EFC</a:t>
            </a:r>
          </a:p>
        </p:txBody>
      </p:sp>
    </p:spTree>
    <p:extLst>
      <p:ext uri="{BB962C8B-B14F-4D97-AF65-F5344CB8AC3E}">
        <p14:creationId xmlns:p14="http://schemas.microsoft.com/office/powerpoint/2010/main" val="13683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0AF30-2398-4CB5-B693-FB5D605E4E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29" y="5539989"/>
            <a:ext cx="1297577" cy="13180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EA479C-7578-497E-A99A-2E1020B1C34F}"/>
              </a:ext>
            </a:extLst>
          </p:cNvPr>
          <p:cNvSpPr txBox="1">
            <a:spLocks/>
          </p:cNvSpPr>
          <p:nvPr/>
        </p:nvSpPr>
        <p:spPr>
          <a:xfrm>
            <a:off x="-1" y="791268"/>
            <a:ext cx="8983361" cy="71056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ahnschrift SemiLight" panose="020B0502040204020203" pitchFamily="34" charset="0"/>
              </a:rPr>
              <a:t>Institutional Aid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AAA9D69-BCEC-4B7F-96F2-899BC336A422}"/>
              </a:ext>
            </a:extLst>
          </p:cNvPr>
          <p:cNvSpPr txBox="1">
            <a:spLocks/>
          </p:cNvSpPr>
          <p:nvPr/>
        </p:nvSpPr>
        <p:spPr>
          <a:xfrm>
            <a:off x="0" y="1501834"/>
            <a:ext cx="6775269" cy="27432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u="sng" spc="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9E14F-5568-4B9C-9367-C754E5190A9F}"/>
              </a:ext>
            </a:extLst>
          </p:cNvPr>
          <p:cNvSpPr txBox="1"/>
          <p:nvPr/>
        </p:nvSpPr>
        <p:spPr>
          <a:xfrm>
            <a:off x="0" y="3176569"/>
            <a:ext cx="7980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Need-based financial aid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CSS Financial Aid Profile</a:t>
            </a:r>
            <a:endParaRPr lang="en-US" sz="1600" i="1" dirty="0">
              <a:latin typeface="Bahnschrift SemiLight" panose="020B0502040204020203" pitchFamily="34" charset="0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Used by 400+ (mostly private) colleges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Administered by College Board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 SemiLight" panose="020B0502040204020203" pitchFamily="34" charset="0"/>
              </a:rPr>
              <a:t>$25 for first school $16 per additional </a:t>
            </a:r>
            <a:r>
              <a:rPr lang="en-US" sz="1600" i="1" dirty="0">
                <a:latin typeface="Bahnschrift SemiLight" panose="020B0502040204020203" pitchFamily="34" charset="0"/>
              </a:rPr>
              <a:t>(fee waivers available)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36208-247B-431C-BCC3-D878199AE82D}"/>
              </a:ext>
            </a:extLst>
          </p:cNvPr>
          <p:cNvSpPr txBox="1"/>
          <p:nvPr/>
        </p:nvSpPr>
        <p:spPr>
          <a:xfrm>
            <a:off x="-1" y="2068573"/>
            <a:ext cx="5963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Institutional Scholarships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Merit-based scholarship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Awarded by office of admissions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Bahnschrift SemiLight" panose="020B0502040204020203" pitchFamily="34" charset="0"/>
              </a:rPr>
              <a:t>Honors and service learning programs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7548C-AB52-46E0-914C-9C764B991609}"/>
              </a:ext>
            </a:extLst>
          </p:cNvPr>
          <p:cNvSpPr txBox="1"/>
          <p:nvPr/>
        </p:nvSpPr>
        <p:spPr>
          <a:xfrm>
            <a:off x="0" y="4500008"/>
            <a:ext cx="11094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Full need pledge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DB6AE7-41BE-4674-8F02-4E7D1EC32E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67" y="3542606"/>
            <a:ext cx="3627120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0AF30-2398-4CB5-B693-FB5D605E4E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29" y="5539989"/>
            <a:ext cx="1297577" cy="13180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EA479C-7578-497E-A99A-2E1020B1C34F}"/>
              </a:ext>
            </a:extLst>
          </p:cNvPr>
          <p:cNvSpPr txBox="1">
            <a:spLocks/>
          </p:cNvSpPr>
          <p:nvPr/>
        </p:nvSpPr>
        <p:spPr>
          <a:xfrm>
            <a:off x="-1" y="791268"/>
            <a:ext cx="8983361" cy="71056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Private Scholarships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AAA9D69-BCEC-4B7F-96F2-899BC336A422}"/>
              </a:ext>
            </a:extLst>
          </p:cNvPr>
          <p:cNvSpPr txBox="1">
            <a:spLocks/>
          </p:cNvSpPr>
          <p:nvPr/>
        </p:nvSpPr>
        <p:spPr>
          <a:xfrm>
            <a:off x="0" y="1501834"/>
            <a:ext cx="6775269" cy="27432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spc="600" dirty="0">
                <a:solidFill>
                  <a:schemeClr val="accent4">
                    <a:lumMod val="75000"/>
                  </a:schemeClr>
                </a:solidFill>
              </a:rPr>
              <a:t>Private Scholarships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636BE-BD21-431B-805E-536C883628D5}"/>
              </a:ext>
            </a:extLst>
          </p:cNvPr>
          <p:cNvSpPr txBox="1"/>
          <p:nvPr/>
        </p:nvSpPr>
        <p:spPr>
          <a:xfrm>
            <a:off x="8336" y="4410267"/>
            <a:ext cx="3598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Requirements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Essay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Application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Interview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17B84-98A1-4118-BE82-8F241D2C2215}"/>
              </a:ext>
            </a:extLst>
          </p:cNvPr>
          <p:cNvSpPr txBox="1"/>
          <p:nvPr/>
        </p:nvSpPr>
        <p:spPr>
          <a:xfrm>
            <a:off x="0" y="2068573"/>
            <a:ext cx="35435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Search Strategy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Major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Bahnschrift SemiLight" panose="020B0502040204020203" pitchFamily="34" charset="0"/>
              </a:rPr>
              <a:t>Teaching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Bahnschrift SemiLight" panose="020B0502040204020203" pitchFamily="34" charset="0"/>
              </a:rPr>
              <a:t>STEM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Passions/interests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Special circumstances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Bahnschrift SemiLight" panose="020B0502040204020203" pitchFamily="34" charset="0"/>
              </a:rPr>
              <a:t>Financial hardship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Bahnschrift SemiLight" panose="020B0502040204020203" pitchFamily="34" charset="0"/>
              </a:rPr>
              <a:t>First generation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Bahnschrift SemiLight" panose="020B0502040204020203" pitchFamily="34" charset="0"/>
              </a:rPr>
              <a:t>Underrepresentation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7CF02-7D06-428D-A34C-8993E0E80CAB}"/>
              </a:ext>
            </a:extLst>
          </p:cNvPr>
          <p:cNvSpPr txBox="1"/>
          <p:nvPr/>
        </p:nvSpPr>
        <p:spPr>
          <a:xfrm>
            <a:off x="-1" y="5528322"/>
            <a:ext cx="6087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Bahnschrift SemiLight" panose="020B0502040204020203" pitchFamily="34" charset="0"/>
              </a:rPr>
              <a:t>Beware of…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Asking for money or sensitive information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Aggressive marketing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600" dirty="0">
                <a:latin typeface="Bahnschrift SemiLight" panose="020B0502040204020203" pitchFamily="34" charset="0"/>
              </a:rPr>
              <a:t>Sweepstakes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C04AC-9C38-4D2E-96A0-441E329C0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35387" b="37761"/>
          <a:stretch/>
        </p:blipFill>
        <p:spPr>
          <a:xfrm>
            <a:off x="8672103" y="2060306"/>
            <a:ext cx="1975235" cy="633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A9D214-0018-4BC0-87F8-F945EDB4A6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5" y="2592941"/>
            <a:ext cx="3251275" cy="1425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049175-8CE0-4619-A790-BC70A063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89" y="4031574"/>
            <a:ext cx="3149601" cy="9194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604E24-3246-4357-91FD-F670835C3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50" y="4896007"/>
            <a:ext cx="2363086" cy="6081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D4DB23-1A4E-4CC1-B8AE-F78BEDEB7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368" y="3237652"/>
            <a:ext cx="1900522" cy="14253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9FEFDF-260A-4BF3-B5FB-4AF5898870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57" y="5765026"/>
            <a:ext cx="3018124" cy="9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123B-6EB5-499D-A17D-5CB4976B6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7275"/>
            <a:ext cx="9144000" cy="920750"/>
          </a:xfrm>
          <a:gradFill>
            <a:gsLst>
              <a:gs pos="0">
                <a:schemeClr val="accent4">
                  <a:lumMod val="7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5400" dirty="0"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4F639-FC24-48A7-AED1-9E9D14D91993}"/>
              </a:ext>
            </a:extLst>
          </p:cNvPr>
          <p:cNvSpPr txBox="1"/>
          <p:nvPr/>
        </p:nvSpPr>
        <p:spPr>
          <a:xfrm>
            <a:off x="0" y="2878091"/>
            <a:ext cx="12147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hnschrift SemiLight" panose="020B0502040204020203" pitchFamily="34" charset="0"/>
              </a:rPr>
              <a:t>Kevin C. Jenkins</a:t>
            </a:r>
          </a:p>
          <a:p>
            <a:pPr algn="ctr"/>
            <a:r>
              <a:rPr lang="en-US" sz="2800" dirty="0">
                <a:latin typeface="Bahnschrift SemiLight" panose="020B0502040204020203" pitchFamily="34" charset="0"/>
              </a:rPr>
              <a:t>College Admissions Coach</a:t>
            </a:r>
          </a:p>
          <a:p>
            <a:pPr algn="ctr"/>
            <a:r>
              <a:rPr lang="en-US" sz="2800" dirty="0">
                <a:latin typeface="Bahnschrift SemiLight" panose="020B0502040204020203" pitchFamily="34" charset="0"/>
              </a:rPr>
              <a:t>kcjenkins@theadmissionspro.com</a:t>
            </a:r>
          </a:p>
          <a:p>
            <a:pPr algn="ctr"/>
            <a:r>
              <a:rPr lang="en-US" sz="2800" dirty="0">
                <a:latin typeface="Bahnschrift SemiLight" panose="020B0502040204020203" pitchFamily="34" charset="0"/>
              </a:rPr>
              <a:t>540.498.0745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CEA7D-8CDC-4DB1-B163-B2170A65F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336" y="6463878"/>
            <a:ext cx="379875" cy="37987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66E9429-6998-48C2-94BE-D381730D588C}"/>
              </a:ext>
            </a:extLst>
          </p:cNvPr>
          <p:cNvSpPr txBox="1">
            <a:spLocks/>
          </p:cNvSpPr>
          <p:nvPr/>
        </p:nvSpPr>
        <p:spPr>
          <a:xfrm>
            <a:off x="0" y="1978024"/>
            <a:ext cx="9144000" cy="119223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pc="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DFA28F-B3E3-4669-9B8A-192698F76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" b="5095"/>
          <a:stretch/>
        </p:blipFill>
        <p:spPr>
          <a:xfrm>
            <a:off x="9413276" y="394136"/>
            <a:ext cx="2391357" cy="2247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FDC724-70FE-4005-AEDF-7E2C9A1F46EA}"/>
              </a:ext>
            </a:extLst>
          </p:cNvPr>
          <p:cNvSpPr txBox="1"/>
          <p:nvPr/>
        </p:nvSpPr>
        <p:spPr>
          <a:xfrm>
            <a:off x="10049" y="5253605"/>
            <a:ext cx="1218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1300" dirty="0">
                <a:latin typeface="Bahnschrift Light" panose="020B0502040204020203" pitchFamily="34" charset="0"/>
              </a:rPr>
              <a:t>www.theadmissionspro.com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8CE65-BCAB-4CC7-9698-F6FB4BB16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" y="6607963"/>
            <a:ext cx="1056606" cy="235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A67FC2-053B-4634-88C3-8D9A3CE520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5" b="33846"/>
          <a:stretch/>
        </p:blipFill>
        <p:spPr>
          <a:xfrm>
            <a:off x="5609089" y="6500853"/>
            <a:ext cx="973822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27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4395</TotalTime>
  <Words>315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Bahnschrift Light</vt:lpstr>
      <vt:lpstr>Bahnschrift SemiLight</vt:lpstr>
      <vt:lpstr>Calibri</vt:lpstr>
      <vt:lpstr>Calibri Light</vt:lpstr>
      <vt:lpstr>Courier New</vt:lpstr>
      <vt:lpstr>Lucida Calligraphy</vt:lpstr>
      <vt:lpstr>Wingdings</vt:lpstr>
      <vt:lpstr>Office Theme</vt:lpstr>
      <vt:lpstr>The Admissions Pro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Admissions Pro</dc:title>
  <dc:creator>Kevin Jenkins</dc:creator>
  <cp:lastModifiedBy>Judith D. Flores</cp:lastModifiedBy>
  <cp:revision>132</cp:revision>
  <dcterms:created xsi:type="dcterms:W3CDTF">2017-11-05T16:42:56Z</dcterms:created>
  <dcterms:modified xsi:type="dcterms:W3CDTF">2018-08-23T14:17:41Z</dcterms:modified>
</cp:coreProperties>
</file>